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2.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slideLayout" Target="../slideLayouts/slideLayout2.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2.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2.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2.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2.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5806440" y="1956816"/>
            <a:ext cx="8010144" cy="2039112"/>
          </a:xfrm>
          <a:prstGeom prst="rect">
            <a:avLst/>
          </a:prstGeom>
          <a:noFill/>
          <a:ln/>
        </p:spPr>
        <p:txBody>
          <a:bodyPr wrap="square" lIns="0" tIns="0" rIns="0" bIns="0" rtlCol="0" anchor="ctr"/>
          <a:lstStyle/>
          <a:p>
            <a:pPr algn="l" indent="0" marL="0">
              <a:lnSpc>
                <a:spcPts val="8010"/>
              </a:lnSpc>
              <a:buNone/>
            </a:pPr>
            <a:r>
              <a:rPr lang="en-US" sz="6410" dirty="0">
                <a:solidFill>
                  <a:srgbClr val="292929"/>
                </a:solidFill>
                <a:latin typeface="思源宋体-思源宋体-ExtraLight" pitchFamily="34" charset="0"/>
                <a:ea typeface="思源宋体-思源宋体-ExtraLight" pitchFamily="34" charset="-122"/>
                <a:cs typeface="思源宋体-思源宋体-ExtraLight" pitchFamily="34" charset="-120"/>
              </a:rPr>
              <a:t>College Admission Information</a:t>
            </a:r>
            <a:endParaRPr lang="en-US" sz="6410" dirty="0"/>
          </a:p>
        </p:txBody>
      </p:sp>
      <p:sp>
        <p:nvSpPr>
          <p:cNvPr id="5" name="Text 1"/>
          <p:cNvSpPr/>
          <p:nvPr/>
        </p:nvSpPr>
        <p:spPr>
          <a:xfrm>
            <a:off x="5806440" y="4251960"/>
            <a:ext cx="8010144" cy="1773936"/>
          </a:xfrm>
          <a:prstGeom prst="rect">
            <a:avLst/>
          </a:prstGeom>
          <a:noFill/>
          <a:ln/>
        </p:spPr>
        <p:txBody>
          <a:bodyPr wrap="squar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This presentation offers crucial insights into the college admission process, highlighting the various courses available, fee structures, eligibility criteria, and the admission procedure. It aims to assist prospective students in navigating their enrollment journey, providing essential contact details and the location of the institution.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0120" y="2542032"/>
            <a:ext cx="3831336" cy="2532888"/>
          </a:xfrm>
          <a:prstGeom prst="rect">
            <a:avLst/>
          </a:prstGeom>
        </p:spPr>
      </p:pic>
      <p:pic>
        <p:nvPicPr>
          <p:cNvPr id="4" name="Image 2" descr="preencoded.png">    </p:cNvPr>
          <p:cNvPicPr>
            <a:picLocks noChangeAspect="1"/>
          </p:cNvPicPr>
          <p:nvPr/>
        </p:nvPicPr>
        <p:blipFill>
          <a:blip r:embed="rId3"/>
          <a:stretch>
            <a:fillRect/>
          </a:stretch>
        </p:blipFill>
        <p:spPr>
          <a:xfrm>
            <a:off x="5404104" y="2542032"/>
            <a:ext cx="3831336" cy="2532888"/>
          </a:xfrm>
          <a:prstGeom prst="rect">
            <a:avLst/>
          </a:prstGeom>
        </p:spPr>
      </p:pic>
      <p:pic>
        <p:nvPicPr>
          <p:cNvPr id="5" name="Image 3" descr="preencoded.png">    </p:cNvPr>
          <p:cNvPicPr>
            <a:picLocks noChangeAspect="1"/>
          </p:cNvPicPr>
          <p:nvPr/>
        </p:nvPicPr>
        <p:blipFill>
          <a:blip r:embed="rId4"/>
          <a:stretch>
            <a:fillRect/>
          </a:stretch>
        </p:blipFill>
        <p:spPr>
          <a:xfrm>
            <a:off x="9848088" y="2542032"/>
            <a:ext cx="3831336" cy="2532888"/>
          </a:xfrm>
          <a:prstGeom prst="rect">
            <a:avLst/>
          </a:prstGeom>
        </p:spPr>
      </p:pic>
      <p:sp>
        <p:nvSpPr>
          <p:cNvPr id="6" name="Text 0"/>
          <p:cNvSpPr/>
          <p:nvPr/>
        </p:nvSpPr>
        <p:spPr>
          <a:xfrm>
            <a:off x="832104" y="1408176"/>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292929"/>
                </a:solidFill>
                <a:latin typeface="思源宋体-思源宋体-ExtraLight" pitchFamily="34" charset="0"/>
                <a:ea typeface="思源宋体-思源宋体-ExtraLight" pitchFamily="34" charset="-122"/>
                <a:cs typeface="思源宋体-思源宋体-ExtraLight" pitchFamily="34" charset="-120"/>
              </a:rPr>
              <a:t>Courses Offered</a:t>
            </a:r>
            <a:endParaRPr lang="en-US" sz="4640" dirty="0"/>
          </a:p>
        </p:txBody>
      </p:sp>
      <p:sp>
        <p:nvSpPr>
          <p:cNvPr id="7" name="Text 1"/>
          <p:cNvSpPr/>
          <p:nvPr/>
        </p:nvSpPr>
        <p:spPr>
          <a:xfrm>
            <a:off x="960120" y="5303520"/>
            <a:ext cx="3831336" cy="374904"/>
          </a:xfrm>
          <a:prstGeom prst="rect">
            <a:avLst/>
          </a:prstGeom>
          <a:noFill/>
          <a:ln/>
        </p:spPr>
        <p:txBody>
          <a:bodyPr wrap="none" lIns="0" tIns="0" rIns="0" bIns="0" rtlCol="0" anchor="ctr"/>
          <a:lstStyle/>
          <a:p>
            <a:pPr algn="ct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B.Tech Programs</a:t>
            </a:r>
            <a:endParaRPr lang="en-US" sz="2320" dirty="0"/>
          </a:p>
        </p:txBody>
      </p:sp>
      <p:sp>
        <p:nvSpPr>
          <p:cNvPr id="8" name="Text 2"/>
          <p:cNvSpPr/>
          <p:nvPr/>
        </p:nvSpPr>
        <p:spPr>
          <a:xfrm>
            <a:off x="960120" y="5815584"/>
            <a:ext cx="3831336" cy="594360"/>
          </a:xfrm>
          <a:prstGeom prst="rect">
            <a:avLst/>
          </a:prstGeom>
          <a:noFill/>
          <a:ln/>
        </p:spPr>
        <p:txBody>
          <a:bodyPr wrap="square" lIns="0" tIns="0" rIns="0" bIns="0" rtlCol="0" anchor="ctr"/>
          <a:lstStyle/>
          <a:p>
            <a:pPr algn="ct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Bachelor of Technology in CSE, ECE, IT, and ME.</a:t>
            </a:r>
            <a:endParaRPr lang="en-US" sz="1850" dirty="0"/>
          </a:p>
        </p:txBody>
      </p:sp>
      <p:sp>
        <p:nvSpPr>
          <p:cNvPr id="9" name="Text 3"/>
          <p:cNvSpPr/>
          <p:nvPr/>
        </p:nvSpPr>
        <p:spPr>
          <a:xfrm>
            <a:off x="5404104" y="5303520"/>
            <a:ext cx="3831336" cy="374904"/>
          </a:xfrm>
          <a:prstGeom prst="rect">
            <a:avLst/>
          </a:prstGeom>
          <a:noFill/>
          <a:ln/>
        </p:spPr>
        <p:txBody>
          <a:bodyPr wrap="none" lIns="0" tIns="0" rIns="0" bIns="0" rtlCol="0" anchor="ctr"/>
          <a:lstStyle/>
          <a:p>
            <a:pPr algn="ct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MBA Specializations</a:t>
            </a:r>
            <a:endParaRPr lang="en-US" sz="2320" dirty="0"/>
          </a:p>
        </p:txBody>
      </p:sp>
      <p:sp>
        <p:nvSpPr>
          <p:cNvPr id="10" name="Text 4"/>
          <p:cNvSpPr/>
          <p:nvPr/>
        </p:nvSpPr>
        <p:spPr>
          <a:xfrm>
            <a:off x="5404104" y="5815584"/>
            <a:ext cx="3831336" cy="594360"/>
          </a:xfrm>
          <a:prstGeom prst="rect">
            <a:avLst/>
          </a:prstGeom>
          <a:noFill/>
          <a:ln/>
        </p:spPr>
        <p:txBody>
          <a:bodyPr wrap="square" lIns="0" tIns="0" rIns="0" bIns="0" rtlCol="0" anchor="ctr"/>
          <a:lstStyle/>
          <a:p>
            <a:pPr algn="ct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MBA with specializations in Finance, Marketing, and HR.</a:t>
            </a:r>
            <a:endParaRPr lang="en-US" sz="1850" dirty="0"/>
          </a:p>
        </p:txBody>
      </p:sp>
      <p:sp>
        <p:nvSpPr>
          <p:cNvPr id="11" name="Text 5"/>
          <p:cNvSpPr/>
          <p:nvPr/>
        </p:nvSpPr>
        <p:spPr>
          <a:xfrm>
            <a:off x="9848088" y="5303520"/>
            <a:ext cx="3831336" cy="374904"/>
          </a:xfrm>
          <a:prstGeom prst="rect">
            <a:avLst/>
          </a:prstGeom>
          <a:noFill/>
          <a:ln/>
        </p:spPr>
        <p:txBody>
          <a:bodyPr wrap="none" lIns="0" tIns="0" rIns="0" bIns="0" rtlCol="0" anchor="ctr"/>
          <a:lstStyle/>
          <a:p>
            <a:pPr algn="ct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B.Sc Degree Options</a:t>
            </a:r>
            <a:endParaRPr lang="en-US" sz="2320" dirty="0"/>
          </a:p>
        </p:txBody>
      </p:sp>
      <p:sp>
        <p:nvSpPr>
          <p:cNvPr id="12" name="Text 6"/>
          <p:cNvSpPr/>
          <p:nvPr/>
        </p:nvSpPr>
        <p:spPr>
          <a:xfrm>
            <a:off x="9848088" y="5815584"/>
            <a:ext cx="3831336" cy="886968"/>
          </a:xfrm>
          <a:prstGeom prst="rect">
            <a:avLst/>
          </a:prstGeom>
          <a:noFill/>
          <a:ln/>
        </p:spPr>
        <p:txBody>
          <a:bodyPr wrap="square" lIns="0" tIns="0" rIns="0" bIns="0" rtlCol="0" anchor="ctr"/>
          <a:lstStyle/>
          <a:p>
            <a:pPr algn="ct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Bachelor of Science in Mathematics, Physics, and Chemistry.</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5047488" y="2350008"/>
            <a:ext cx="4544568" cy="4544568"/>
          </a:xfrm>
          <a:prstGeom prst="rect">
            <a:avLst/>
          </a:prstGeom>
        </p:spPr>
      </p:pic>
      <p:pic>
        <p:nvPicPr>
          <p:cNvPr id="4" name="Image 2" descr="preencoded.png">    </p:cNvPr>
          <p:cNvPicPr>
            <a:picLocks noChangeAspect="1"/>
          </p:cNvPicPr>
          <p:nvPr/>
        </p:nvPicPr>
        <p:blipFill>
          <a:blip r:embed="rId3"/>
          <a:stretch>
            <a:fillRect/>
          </a:stretch>
        </p:blipFill>
        <p:spPr>
          <a:xfrm>
            <a:off x="5047488" y="2350008"/>
            <a:ext cx="4544568" cy="4544568"/>
          </a:xfrm>
          <a:prstGeom prst="rect">
            <a:avLst/>
          </a:prstGeom>
        </p:spPr>
      </p:pic>
      <p:pic>
        <p:nvPicPr>
          <p:cNvPr id="5" name="Image 3" descr="preencoded.png">    </p:cNvPr>
          <p:cNvPicPr>
            <a:picLocks noChangeAspect="1"/>
          </p:cNvPicPr>
          <p:nvPr/>
        </p:nvPicPr>
        <p:blipFill>
          <a:blip r:embed="rId4"/>
          <a:stretch>
            <a:fillRect/>
          </a:stretch>
        </p:blipFill>
        <p:spPr>
          <a:xfrm>
            <a:off x="5047488" y="2350008"/>
            <a:ext cx="4544568" cy="4544568"/>
          </a:xfrm>
          <a:prstGeom prst="rect">
            <a:avLst/>
          </a:prstGeom>
        </p:spPr>
      </p:pic>
      <p:pic>
        <p:nvPicPr>
          <p:cNvPr id="6" name="Image 4" descr="preencoded.png">    </p:cNvPr>
          <p:cNvPicPr>
            <a:picLocks noChangeAspect="1"/>
          </p:cNvPicPr>
          <p:nvPr/>
        </p:nvPicPr>
        <p:blipFill>
          <a:blip r:embed="rId5"/>
          <a:stretch>
            <a:fillRect/>
          </a:stretch>
        </p:blipFill>
        <p:spPr>
          <a:xfrm>
            <a:off x="4544568" y="4032504"/>
            <a:ext cx="1188720" cy="1188720"/>
          </a:xfrm>
          <a:prstGeom prst="rect">
            <a:avLst/>
          </a:prstGeom>
        </p:spPr>
      </p:pic>
      <p:pic>
        <p:nvPicPr>
          <p:cNvPr id="7" name="Image 5" descr="preencoded.png">    </p:cNvPr>
          <p:cNvPicPr>
            <a:picLocks noChangeAspect="1"/>
          </p:cNvPicPr>
          <p:nvPr/>
        </p:nvPicPr>
        <p:blipFill>
          <a:blip r:embed="rId6"/>
          <a:stretch>
            <a:fillRect/>
          </a:stretch>
        </p:blipFill>
        <p:spPr>
          <a:xfrm>
            <a:off x="7827264" y="2139696"/>
            <a:ext cx="1188720" cy="1188720"/>
          </a:xfrm>
          <a:prstGeom prst="rect">
            <a:avLst/>
          </a:prstGeom>
        </p:spPr>
      </p:pic>
      <p:pic>
        <p:nvPicPr>
          <p:cNvPr id="8" name="Image 6" descr="preencoded.png">    </p:cNvPr>
          <p:cNvPicPr>
            <a:picLocks noChangeAspect="1"/>
          </p:cNvPicPr>
          <p:nvPr/>
        </p:nvPicPr>
        <p:blipFill>
          <a:blip r:embed="rId7"/>
          <a:stretch>
            <a:fillRect/>
          </a:stretch>
        </p:blipFill>
        <p:spPr>
          <a:xfrm>
            <a:off x="7827264" y="5925312"/>
            <a:ext cx="1188720" cy="1188720"/>
          </a:xfrm>
          <a:prstGeom prst="rect">
            <a:avLst/>
          </a:prstGeom>
        </p:spPr>
      </p:pic>
      <p:sp>
        <p:nvSpPr>
          <p:cNvPr id="9" name="Text 0"/>
          <p:cNvSpPr/>
          <p:nvPr/>
        </p:nvSpPr>
        <p:spPr>
          <a:xfrm>
            <a:off x="832104" y="1344168"/>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292929"/>
                </a:solidFill>
                <a:latin typeface="思源宋体-思源宋体-ExtraLight" pitchFamily="34" charset="0"/>
                <a:ea typeface="思源宋体-思源宋体-ExtraLight" pitchFamily="34" charset="-122"/>
                <a:cs typeface="思源宋体-思源宋体-ExtraLight" pitchFamily="34" charset="-120"/>
              </a:rPr>
              <a:t>Fee Structure Overview</a:t>
            </a:r>
            <a:endParaRPr lang="en-US" sz="4640" dirty="0"/>
          </a:p>
        </p:txBody>
      </p:sp>
      <p:sp>
        <p:nvSpPr>
          <p:cNvPr id="10" name="Text 1"/>
          <p:cNvSpPr/>
          <p:nvPr/>
        </p:nvSpPr>
        <p:spPr>
          <a:xfrm>
            <a:off x="950976" y="4160520"/>
            <a:ext cx="3511296" cy="374904"/>
          </a:xfrm>
          <a:prstGeom prst="rect">
            <a:avLst/>
          </a:prstGeom>
          <a:noFill/>
          <a:ln/>
        </p:spPr>
        <p:txBody>
          <a:bodyPr wrap="none" lIns="0" tIns="0" rIns="0" bIns="0" rtlCol="0" anchor="ctr"/>
          <a:lstStyle/>
          <a:p>
            <a:pPr algn="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B.Tech Fees</a:t>
            </a:r>
            <a:endParaRPr lang="en-US" sz="2320" dirty="0"/>
          </a:p>
        </p:txBody>
      </p:sp>
      <p:sp>
        <p:nvSpPr>
          <p:cNvPr id="11" name="Text 2"/>
          <p:cNvSpPr/>
          <p:nvPr/>
        </p:nvSpPr>
        <p:spPr>
          <a:xfrm>
            <a:off x="950976" y="4791456"/>
            <a:ext cx="3511296" cy="301752"/>
          </a:xfrm>
          <a:prstGeom prst="rect">
            <a:avLst/>
          </a:prstGeom>
          <a:noFill/>
          <a:ln/>
        </p:spPr>
        <p:txBody>
          <a:bodyPr wrap="none" lIns="0" tIns="0" rIns="0" bIns="0" rtlCol="0" anchor="ctr"/>
          <a:lstStyle/>
          <a:p>
            <a:pPr algn="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₹50,000 per semester</a:t>
            </a:r>
            <a:endParaRPr lang="en-US" sz="1850" dirty="0"/>
          </a:p>
        </p:txBody>
      </p:sp>
      <p:sp>
        <p:nvSpPr>
          <p:cNvPr id="12" name="Text 3"/>
          <p:cNvSpPr/>
          <p:nvPr/>
        </p:nvSpPr>
        <p:spPr>
          <a:xfrm>
            <a:off x="5056632" y="4407408"/>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2320" dirty="0"/>
          </a:p>
        </p:txBody>
      </p:sp>
      <p:sp>
        <p:nvSpPr>
          <p:cNvPr id="13" name="Text 4"/>
          <p:cNvSpPr/>
          <p:nvPr/>
        </p:nvSpPr>
        <p:spPr>
          <a:xfrm>
            <a:off x="8330184" y="2514600"/>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2320" dirty="0"/>
          </a:p>
        </p:txBody>
      </p:sp>
      <p:sp>
        <p:nvSpPr>
          <p:cNvPr id="14" name="Text 5"/>
          <p:cNvSpPr/>
          <p:nvPr/>
        </p:nvSpPr>
        <p:spPr>
          <a:xfrm>
            <a:off x="9710928" y="2935224"/>
            <a:ext cx="3986784" cy="374904"/>
          </a:xfrm>
          <a:prstGeom prst="rect">
            <a:avLst/>
          </a:prstGeom>
          <a:noFill/>
          <a:ln/>
        </p:spPr>
        <p:txBody>
          <a:bodyPr wrap="none" lIns="0" tIns="0" rIns="0" bIns="0" rtlCol="0" anchor="ctr"/>
          <a:lstStyle/>
          <a:p>
            <a:pPr algn="l"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MBA Fees</a:t>
            </a:r>
            <a:endParaRPr lang="en-US" sz="2320" dirty="0"/>
          </a:p>
        </p:txBody>
      </p:sp>
      <p:sp>
        <p:nvSpPr>
          <p:cNvPr id="15" name="Text 6"/>
          <p:cNvSpPr/>
          <p:nvPr/>
        </p:nvSpPr>
        <p:spPr>
          <a:xfrm>
            <a:off x="9710928" y="3566160"/>
            <a:ext cx="3986784" cy="301752"/>
          </a:xfrm>
          <a:prstGeom prst="rect">
            <a:avLst/>
          </a:prstGeom>
          <a:noFill/>
          <a:ln/>
        </p:spPr>
        <p:txBody>
          <a:bodyPr wrap="non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₹70,000 per semester</a:t>
            </a:r>
            <a:endParaRPr lang="en-US" sz="1850" dirty="0"/>
          </a:p>
        </p:txBody>
      </p:sp>
      <p:sp>
        <p:nvSpPr>
          <p:cNvPr id="16" name="Text 7"/>
          <p:cNvSpPr/>
          <p:nvPr/>
        </p:nvSpPr>
        <p:spPr>
          <a:xfrm>
            <a:off x="8330184" y="6300216"/>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2320" dirty="0"/>
          </a:p>
        </p:txBody>
      </p:sp>
      <p:sp>
        <p:nvSpPr>
          <p:cNvPr id="17" name="Text 8"/>
          <p:cNvSpPr/>
          <p:nvPr/>
        </p:nvSpPr>
        <p:spPr>
          <a:xfrm>
            <a:off x="9710928" y="5385816"/>
            <a:ext cx="3986784" cy="374904"/>
          </a:xfrm>
          <a:prstGeom prst="rect">
            <a:avLst/>
          </a:prstGeom>
          <a:noFill/>
          <a:ln/>
        </p:spPr>
        <p:txBody>
          <a:bodyPr wrap="none" lIns="0" tIns="0" rIns="0" bIns="0" rtlCol="0" anchor="ctr"/>
          <a:lstStyle/>
          <a:p>
            <a:pPr algn="l"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B.Sc Fees</a:t>
            </a:r>
            <a:endParaRPr lang="en-US" sz="2320" dirty="0"/>
          </a:p>
        </p:txBody>
      </p:sp>
      <p:sp>
        <p:nvSpPr>
          <p:cNvPr id="18" name="Text 9"/>
          <p:cNvSpPr/>
          <p:nvPr/>
        </p:nvSpPr>
        <p:spPr>
          <a:xfrm>
            <a:off x="9710928" y="6016752"/>
            <a:ext cx="3986784" cy="301752"/>
          </a:xfrm>
          <a:prstGeom prst="rect">
            <a:avLst/>
          </a:prstGeom>
          <a:noFill/>
          <a:ln/>
        </p:spPr>
        <p:txBody>
          <a:bodyPr wrap="non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₹30,000 per semester</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832104" y="3200400"/>
            <a:ext cx="4169664" cy="2578608"/>
          </a:xfrm>
          <a:prstGeom prst="rect">
            <a:avLst/>
          </a:prstGeom>
        </p:spPr>
      </p:pic>
      <p:pic>
        <p:nvPicPr>
          <p:cNvPr id="5" name="Image 3" descr="preencoded.png">    </p:cNvPr>
          <p:cNvPicPr>
            <a:picLocks noChangeAspect="1"/>
          </p:cNvPicPr>
          <p:nvPr/>
        </p:nvPicPr>
        <p:blipFill>
          <a:blip r:embed="rId4"/>
          <a:stretch>
            <a:fillRect/>
          </a:stretch>
        </p:blipFill>
        <p:spPr>
          <a:xfrm>
            <a:off x="5239512" y="3200400"/>
            <a:ext cx="4169664" cy="2578608"/>
          </a:xfrm>
          <a:prstGeom prst="rect">
            <a:avLst/>
          </a:prstGeom>
        </p:spPr>
      </p:pic>
      <p:pic>
        <p:nvPicPr>
          <p:cNvPr id="6" name="Image 4" descr="preencoded.png">    </p:cNvPr>
          <p:cNvPicPr>
            <a:picLocks noChangeAspect="1"/>
          </p:cNvPicPr>
          <p:nvPr/>
        </p:nvPicPr>
        <p:blipFill>
          <a:blip r:embed="rId5"/>
          <a:stretch>
            <a:fillRect/>
          </a:stretch>
        </p:blipFill>
        <p:spPr>
          <a:xfrm>
            <a:off x="9637776" y="3200400"/>
            <a:ext cx="4169664" cy="2578608"/>
          </a:xfrm>
          <a:prstGeom prst="rect">
            <a:avLst/>
          </a:prstGeom>
        </p:spPr>
      </p:pic>
      <p:sp>
        <p:nvSpPr>
          <p:cNvPr id="7" name="Text 0"/>
          <p:cNvSpPr/>
          <p:nvPr/>
        </p:nvSpPr>
        <p:spPr>
          <a:xfrm>
            <a:off x="832104" y="2194560"/>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292929"/>
                </a:solidFill>
                <a:latin typeface="思源宋体-思源宋体-ExtraLight" pitchFamily="34" charset="0"/>
                <a:ea typeface="思源宋体-思源宋体-ExtraLight" pitchFamily="34" charset="-122"/>
                <a:cs typeface="思源宋体-思源宋体-ExtraLight" pitchFamily="34" charset="-120"/>
              </a:rPr>
              <a:t>Eligibility for Admission</a:t>
            </a:r>
            <a:endParaRPr lang="en-US" sz="4640" dirty="0"/>
          </a:p>
        </p:txBody>
      </p:sp>
      <p:sp>
        <p:nvSpPr>
          <p:cNvPr id="8" name="Text 1"/>
          <p:cNvSpPr/>
          <p:nvPr/>
        </p:nvSpPr>
        <p:spPr>
          <a:xfrm>
            <a:off x="1097280" y="3346704"/>
            <a:ext cx="3639312" cy="374904"/>
          </a:xfrm>
          <a:prstGeom prst="rect">
            <a:avLst/>
          </a:prstGeom>
          <a:noFill/>
          <a:ln/>
        </p:spPr>
        <p:txBody>
          <a:bodyPr wrap="none" lIns="0" tIns="0" rIns="0" bIns="0" rtlCol="0" anchor="ctr"/>
          <a:lstStyle/>
          <a:p>
            <a:pPr algn="ct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B.Tech Eligibility</a:t>
            </a:r>
            <a:endParaRPr lang="en-US" sz="2320" dirty="0"/>
          </a:p>
        </p:txBody>
      </p:sp>
      <p:sp>
        <p:nvSpPr>
          <p:cNvPr id="9" name="Text 2"/>
          <p:cNvSpPr/>
          <p:nvPr/>
        </p:nvSpPr>
        <p:spPr>
          <a:xfrm>
            <a:off x="1097280" y="3858768"/>
            <a:ext cx="3639312" cy="1773936"/>
          </a:xfrm>
          <a:prstGeom prst="rect">
            <a:avLst/>
          </a:prstGeom>
          <a:noFill/>
          <a:ln/>
        </p:spPr>
        <p:txBody>
          <a:bodyPr wrap="square" lIns="0" tIns="0" rIns="0" bIns="0" rtlCol="0" anchor="ctr"/>
          <a:lstStyle/>
          <a:p>
            <a:pPr algn="ct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Applicants must have completed their 10+2 education with Physics, Chemistry, and Mathematics (PCM) and should have a minimum of 50% marks.</a:t>
            </a:r>
            <a:endParaRPr lang="en-US" sz="1850" dirty="0"/>
          </a:p>
        </p:txBody>
      </p:sp>
      <p:sp>
        <p:nvSpPr>
          <p:cNvPr id="10" name="Text 3"/>
          <p:cNvSpPr/>
          <p:nvPr/>
        </p:nvSpPr>
        <p:spPr>
          <a:xfrm>
            <a:off x="5504688" y="3346704"/>
            <a:ext cx="3639312" cy="374904"/>
          </a:xfrm>
          <a:prstGeom prst="rect">
            <a:avLst/>
          </a:prstGeom>
          <a:noFill/>
          <a:ln/>
        </p:spPr>
        <p:txBody>
          <a:bodyPr wrap="none" lIns="0" tIns="0" rIns="0" bIns="0" rtlCol="0" anchor="ctr"/>
          <a:lstStyle/>
          <a:p>
            <a:pPr algn="ct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MBA Eligibility</a:t>
            </a:r>
            <a:endParaRPr lang="en-US" sz="2320" dirty="0"/>
          </a:p>
        </p:txBody>
      </p:sp>
      <p:sp>
        <p:nvSpPr>
          <p:cNvPr id="11" name="Text 4"/>
          <p:cNvSpPr/>
          <p:nvPr/>
        </p:nvSpPr>
        <p:spPr>
          <a:xfrm>
            <a:off x="5504688" y="3858768"/>
            <a:ext cx="3639312" cy="1188720"/>
          </a:xfrm>
          <a:prstGeom prst="rect">
            <a:avLst/>
          </a:prstGeom>
          <a:noFill/>
          <a:ln/>
        </p:spPr>
        <p:txBody>
          <a:bodyPr wrap="square" lIns="0" tIns="0" rIns="0" bIns="0" rtlCol="0" anchor="ctr"/>
          <a:lstStyle/>
          <a:p>
            <a:pPr algn="ct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Admission to the MBA program requires a graduation degree in any discipline with a minimum of 50% marks.</a:t>
            </a:r>
            <a:endParaRPr lang="en-US" sz="1850" dirty="0"/>
          </a:p>
        </p:txBody>
      </p:sp>
      <p:sp>
        <p:nvSpPr>
          <p:cNvPr id="12" name="Text 5"/>
          <p:cNvSpPr/>
          <p:nvPr/>
        </p:nvSpPr>
        <p:spPr>
          <a:xfrm>
            <a:off x="9902952" y="3346704"/>
            <a:ext cx="3639312" cy="374904"/>
          </a:xfrm>
          <a:prstGeom prst="rect">
            <a:avLst/>
          </a:prstGeom>
          <a:noFill/>
          <a:ln/>
        </p:spPr>
        <p:txBody>
          <a:bodyPr wrap="none" lIns="0" tIns="0" rIns="0" bIns="0" rtlCol="0" anchor="ctr"/>
          <a:lstStyle/>
          <a:p>
            <a:pPr algn="ct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B.Sc Eligibility</a:t>
            </a:r>
            <a:endParaRPr lang="en-US" sz="2320" dirty="0"/>
          </a:p>
        </p:txBody>
      </p:sp>
      <p:sp>
        <p:nvSpPr>
          <p:cNvPr id="13" name="Text 6"/>
          <p:cNvSpPr/>
          <p:nvPr/>
        </p:nvSpPr>
        <p:spPr>
          <a:xfrm>
            <a:off x="9902952" y="3858768"/>
            <a:ext cx="3639312" cy="1481328"/>
          </a:xfrm>
          <a:prstGeom prst="rect">
            <a:avLst/>
          </a:prstGeom>
          <a:noFill/>
          <a:ln/>
        </p:spPr>
        <p:txBody>
          <a:bodyPr wrap="square" lIns="0" tIns="0" rIns="0" bIns="0" rtlCol="0" anchor="ctr"/>
          <a:lstStyle/>
          <a:p>
            <a:pPr algn="ct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Candidates for the Bachelor of Science programs must have completed 10+2 with a science background and should have at least 45% marks.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841248" y="2395728"/>
            <a:ext cx="2569464" cy="950976"/>
          </a:xfrm>
          <a:prstGeom prst="rect">
            <a:avLst/>
          </a:prstGeom>
        </p:spPr>
      </p:pic>
      <p:pic>
        <p:nvPicPr>
          <p:cNvPr id="5" name="Image 3" descr="preencoded.png">    </p:cNvPr>
          <p:cNvPicPr>
            <a:picLocks noChangeAspect="1"/>
          </p:cNvPicPr>
          <p:nvPr/>
        </p:nvPicPr>
        <p:blipFill>
          <a:blip r:embed="rId4"/>
          <a:stretch>
            <a:fillRect/>
          </a:stretch>
        </p:blipFill>
        <p:spPr>
          <a:xfrm>
            <a:off x="3438144" y="2395728"/>
            <a:ext cx="2569464" cy="950976"/>
          </a:xfrm>
          <a:prstGeom prst="rect">
            <a:avLst/>
          </a:prstGeom>
        </p:spPr>
      </p:pic>
      <p:pic>
        <p:nvPicPr>
          <p:cNvPr id="6" name="Image 4" descr="preencoded.png">    </p:cNvPr>
          <p:cNvPicPr>
            <a:picLocks noChangeAspect="1"/>
          </p:cNvPicPr>
          <p:nvPr/>
        </p:nvPicPr>
        <p:blipFill>
          <a:blip r:embed="rId5"/>
          <a:stretch>
            <a:fillRect/>
          </a:stretch>
        </p:blipFill>
        <p:spPr>
          <a:xfrm>
            <a:off x="6035040" y="2395728"/>
            <a:ext cx="2569464" cy="950976"/>
          </a:xfrm>
          <a:prstGeom prst="rect">
            <a:avLst/>
          </a:prstGeom>
        </p:spPr>
      </p:pic>
      <p:pic>
        <p:nvPicPr>
          <p:cNvPr id="7" name="Image 5" descr="preencoded.png">    </p:cNvPr>
          <p:cNvPicPr>
            <a:picLocks noChangeAspect="1"/>
          </p:cNvPicPr>
          <p:nvPr/>
        </p:nvPicPr>
        <p:blipFill>
          <a:blip r:embed="rId6"/>
          <a:stretch>
            <a:fillRect/>
          </a:stretch>
        </p:blipFill>
        <p:spPr>
          <a:xfrm>
            <a:off x="8631936" y="2395728"/>
            <a:ext cx="2569464" cy="950976"/>
          </a:xfrm>
          <a:prstGeom prst="rect">
            <a:avLst/>
          </a:prstGeom>
        </p:spPr>
      </p:pic>
      <p:pic>
        <p:nvPicPr>
          <p:cNvPr id="8" name="Image 6" descr="preencoded.png">    </p:cNvPr>
          <p:cNvPicPr>
            <a:picLocks noChangeAspect="1"/>
          </p:cNvPicPr>
          <p:nvPr/>
        </p:nvPicPr>
        <p:blipFill>
          <a:blip r:embed="rId7"/>
          <a:stretch>
            <a:fillRect/>
          </a:stretch>
        </p:blipFill>
        <p:spPr>
          <a:xfrm>
            <a:off x="11228832" y="2395728"/>
            <a:ext cx="2569464" cy="950976"/>
          </a:xfrm>
          <a:prstGeom prst="rect">
            <a:avLst/>
          </a:prstGeom>
        </p:spPr>
      </p:pic>
      <p:sp>
        <p:nvSpPr>
          <p:cNvPr id="9" name="Text 0"/>
          <p:cNvSpPr/>
          <p:nvPr/>
        </p:nvSpPr>
        <p:spPr>
          <a:xfrm>
            <a:off x="832104" y="1380744"/>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292929"/>
                </a:solidFill>
                <a:latin typeface="思源宋体-思源宋体-ExtraLight" pitchFamily="34" charset="0"/>
                <a:ea typeface="思源宋体-思源宋体-ExtraLight" pitchFamily="34" charset="-122"/>
                <a:cs typeface="思源宋体-思源宋体-ExtraLight" pitchFamily="34" charset="-120"/>
              </a:rPr>
              <a:t>Admission Process</a:t>
            </a:r>
            <a:endParaRPr lang="en-US" sz="4640" dirty="0"/>
          </a:p>
        </p:txBody>
      </p:sp>
      <p:sp>
        <p:nvSpPr>
          <p:cNvPr id="10" name="Text 1"/>
          <p:cNvSpPr/>
          <p:nvPr/>
        </p:nvSpPr>
        <p:spPr>
          <a:xfrm>
            <a:off x="2048256" y="2651760"/>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2320" dirty="0"/>
          </a:p>
        </p:txBody>
      </p:sp>
      <p:sp>
        <p:nvSpPr>
          <p:cNvPr id="11" name="Text 2"/>
          <p:cNvSpPr/>
          <p:nvPr/>
        </p:nvSpPr>
        <p:spPr>
          <a:xfrm>
            <a:off x="1078992" y="3694176"/>
            <a:ext cx="2103120" cy="740664"/>
          </a:xfrm>
          <a:prstGeom prst="rect">
            <a:avLst/>
          </a:prstGeom>
          <a:noFill/>
          <a:ln/>
        </p:spPr>
        <p:txBody>
          <a:bodyPr wrap="square" lIns="0" tIns="0" rIns="0" bIns="0" rtlCol="0" anchor="ctr"/>
          <a:lstStyle/>
          <a:p>
            <a:pPr algn="ct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Online Application</a:t>
            </a:r>
            <a:endParaRPr lang="en-US" sz="2320" dirty="0"/>
          </a:p>
        </p:txBody>
      </p:sp>
      <p:sp>
        <p:nvSpPr>
          <p:cNvPr id="12" name="Text 3"/>
          <p:cNvSpPr/>
          <p:nvPr/>
        </p:nvSpPr>
        <p:spPr>
          <a:xfrm>
            <a:off x="1078992" y="4572000"/>
            <a:ext cx="2103120" cy="1773936"/>
          </a:xfrm>
          <a:prstGeom prst="rect">
            <a:avLst/>
          </a:prstGeom>
          <a:noFill/>
          <a:ln/>
        </p:spPr>
        <p:txBody>
          <a:bodyPr wrap="square" lIns="0" tIns="0" rIns="0" bIns="0" rtlCol="0" anchor="ctr"/>
          <a:lstStyle/>
          <a:p>
            <a:pPr algn="ct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Prospective students must apply online through the official college website.</a:t>
            </a:r>
            <a:endParaRPr lang="en-US" sz="1850" dirty="0"/>
          </a:p>
        </p:txBody>
      </p:sp>
      <p:sp>
        <p:nvSpPr>
          <p:cNvPr id="13" name="Text 4"/>
          <p:cNvSpPr/>
          <p:nvPr/>
        </p:nvSpPr>
        <p:spPr>
          <a:xfrm>
            <a:off x="3675888" y="3694176"/>
            <a:ext cx="2103120" cy="740664"/>
          </a:xfrm>
          <a:prstGeom prst="rect">
            <a:avLst/>
          </a:prstGeom>
          <a:noFill/>
          <a:ln/>
        </p:spPr>
        <p:txBody>
          <a:bodyPr wrap="square" lIns="0" tIns="0" rIns="0" bIns="0" rtlCol="0" anchor="ctr"/>
          <a:lstStyle/>
          <a:p>
            <a:pPr algn="ct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Document Upload</a:t>
            </a:r>
            <a:endParaRPr lang="en-US" sz="2320" dirty="0"/>
          </a:p>
        </p:txBody>
      </p:sp>
      <p:sp>
        <p:nvSpPr>
          <p:cNvPr id="14" name="Text 5"/>
          <p:cNvSpPr/>
          <p:nvPr/>
        </p:nvSpPr>
        <p:spPr>
          <a:xfrm>
            <a:off x="4645152" y="2651760"/>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2320" dirty="0"/>
          </a:p>
        </p:txBody>
      </p:sp>
      <p:sp>
        <p:nvSpPr>
          <p:cNvPr id="15" name="Text 6"/>
          <p:cNvSpPr/>
          <p:nvPr/>
        </p:nvSpPr>
        <p:spPr>
          <a:xfrm>
            <a:off x="3675888" y="4572000"/>
            <a:ext cx="2103120" cy="1773936"/>
          </a:xfrm>
          <a:prstGeom prst="rect">
            <a:avLst/>
          </a:prstGeom>
          <a:noFill/>
          <a:ln/>
        </p:spPr>
        <p:txBody>
          <a:bodyPr wrap="square" lIns="0" tIns="0" rIns="0" bIns="0" rtlCol="0" anchor="ctr"/>
          <a:lstStyle/>
          <a:p>
            <a:pPr algn="ct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Required documents need to be uploaded to verify eligibility and academic credentials.</a:t>
            </a:r>
            <a:endParaRPr lang="en-US" sz="1850" dirty="0"/>
          </a:p>
        </p:txBody>
      </p:sp>
      <p:sp>
        <p:nvSpPr>
          <p:cNvPr id="16" name="Text 7"/>
          <p:cNvSpPr/>
          <p:nvPr/>
        </p:nvSpPr>
        <p:spPr>
          <a:xfrm>
            <a:off x="6272784" y="3694176"/>
            <a:ext cx="2103120" cy="740664"/>
          </a:xfrm>
          <a:prstGeom prst="rect">
            <a:avLst/>
          </a:prstGeom>
          <a:noFill/>
          <a:ln/>
        </p:spPr>
        <p:txBody>
          <a:bodyPr wrap="square" lIns="0" tIns="0" rIns="0" bIns="0" rtlCol="0" anchor="ctr"/>
          <a:lstStyle/>
          <a:p>
            <a:pPr algn="ct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Entrance/Test Interview</a:t>
            </a:r>
            <a:endParaRPr lang="en-US" sz="2320" dirty="0"/>
          </a:p>
        </p:txBody>
      </p:sp>
      <p:sp>
        <p:nvSpPr>
          <p:cNvPr id="17" name="Text 8"/>
          <p:cNvSpPr/>
          <p:nvPr/>
        </p:nvSpPr>
        <p:spPr>
          <a:xfrm>
            <a:off x="7242048" y="2651760"/>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2320" dirty="0"/>
          </a:p>
        </p:txBody>
      </p:sp>
      <p:sp>
        <p:nvSpPr>
          <p:cNvPr id="18" name="Text 9"/>
          <p:cNvSpPr/>
          <p:nvPr/>
        </p:nvSpPr>
        <p:spPr>
          <a:xfrm>
            <a:off x="6272784" y="4572000"/>
            <a:ext cx="2103120" cy="1773936"/>
          </a:xfrm>
          <a:prstGeom prst="rect">
            <a:avLst/>
          </a:prstGeom>
          <a:noFill/>
          <a:ln/>
        </p:spPr>
        <p:txBody>
          <a:bodyPr wrap="square" lIns="0" tIns="0" rIns="0" bIns="0" rtlCol="0" anchor="ctr"/>
          <a:lstStyle/>
          <a:p>
            <a:pPr algn="ct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Candidates must appear for an entrance test or interview to assess their suitability.</a:t>
            </a:r>
            <a:endParaRPr lang="en-US" sz="1850" dirty="0"/>
          </a:p>
        </p:txBody>
      </p:sp>
      <p:sp>
        <p:nvSpPr>
          <p:cNvPr id="19" name="Text 10"/>
          <p:cNvSpPr/>
          <p:nvPr/>
        </p:nvSpPr>
        <p:spPr>
          <a:xfrm>
            <a:off x="8869680" y="3694176"/>
            <a:ext cx="2103120" cy="740664"/>
          </a:xfrm>
          <a:prstGeom prst="rect">
            <a:avLst/>
          </a:prstGeom>
          <a:noFill/>
          <a:ln/>
        </p:spPr>
        <p:txBody>
          <a:bodyPr wrap="square" lIns="0" tIns="0" rIns="0" bIns="0" rtlCol="0" anchor="ctr"/>
          <a:lstStyle/>
          <a:p>
            <a:pPr algn="ct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Admission Offer</a:t>
            </a:r>
            <a:endParaRPr lang="en-US" sz="2320" dirty="0"/>
          </a:p>
        </p:txBody>
      </p:sp>
      <p:sp>
        <p:nvSpPr>
          <p:cNvPr id="20" name="Text 11"/>
          <p:cNvSpPr/>
          <p:nvPr/>
        </p:nvSpPr>
        <p:spPr>
          <a:xfrm>
            <a:off x="8869680" y="4572000"/>
            <a:ext cx="2103120" cy="1773936"/>
          </a:xfrm>
          <a:prstGeom prst="rect">
            <a:avLst/>
          </a:prstGeom>
          <a:noFill/>
          <a:ln/>
        </p:spPr>
        <p:txBody>
          <a:bodyPr wrap="square" lIns="0" tIns="0" rIns="0" bIns="0" rtlCol="0" anchor="ctr"/>
          <a:lstStyle/>
          <a:p>
            <a:pPr algn="ct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Successful candidates will receive an admission offer with next steps for enrollment.</a:t>
            </a:r>
            <a:endParaRPr lang="en-US" sz="1850" dirty="0"/>
          </a:p>
        </p:txBody>
      </p:sp>
      <p:sp>
        <p:nvSpPr>
          <p:cNvPr id="21" name="Text 12"/>
          <p:cNvSpPr/>
          <p:nvPr/>
        </p:nvSpPr>
        <p:spPr>
          <a:xfrm>
            <a:off x="9829800" y="2651760"/>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2320" dirty="0"/>
          </a:p>
        </p:txBody>
      </p:sp>
      <p:sp>
        <p:nvSpPr>
          <p:cNvPr id="22" name="Text 13"/>
          <p:cNvSpPr/>
          <p:nvPr/>
        </p:nvSpPr>
        <p:spPr>
          <a:xfrm>
            <a:off x="11466576" y="3694176"/>
            <a:ext cx="2103120" cy="374904"/>
          </a:xfrm>
          <a:prstGeom prst="rect">
            <a:avLst/>
          </a:prstGeom>
          <a:noFill/>
          <a:ln/>
        </p:spPr>
        <p:txBody>
          <a:bodyPr wrap="none" lIns="0" tIns="0" rIns="0" bIns="0" rtlCol="0" anchor="ctr"/>
          <a:lstStyle/>
          <a:p>
            <a:pPr algn="ct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Fee Payment</a:t>
            </a:r>
            <a:endParaRPr lang="en-US" sz="2320" dirty="0"/>
          </a:p>
        </p:txBody>
      </p:sp>
      <p:sp>
        <p:nvSpPr>
          <p:cNvPr id="23" name="Text 14"/>
          <p:cNvSpPr/>
          <p:nvPr/>
        </p:nvSpPr>
        <p:spPr>
          <a:xfrm>
            <a:off x="11466576" y="4206240"/>
            <a:ext cx="2103120" cy="1188720"/>
          </a:xfrm>
          <a:prstGeom prst="rect">
            <a:avLst/>
          </a:prstGeom>
          <a:noFill/>
          <a:ln/>
        </p:spPr>
        <p:txBody>
          <a:bodyPr wrap="square" lIns="0" tIns="0" rIns="0" bIns="0" rtlCol="0" anchor="ctr"/>
          <a:lstStyle/>
          <a:p>
            <a:pPr algn="ct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Students must pay the required fees to confirm their admission.</a:t>
            </a:r>
            <a:endParaRPr lang="en-US" sz="1850" dirty="0"/>
          </a:p>
        </p:txBody>
      </p:sp>
      <p:sp>
        <p:nvSpPr>
          <p:cNvPr id="24" name="Text 15"/>
          <p:cNvSpPr/>
          <p:nvPr/>
        </p:nvSpPr>
        <p:spPr>
          <a:xfrm>
            <a:off x="12426696" y="2651760"/>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5</a:t>
            </a:r>
            <a:endParaRPr lang="en-US" sz="23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5047488" y="2350008"/>
            <a:ext cx="4544568" cy="4544568"/>
          </a:xfrm>
          <a:prstGeom prst="rect">
            <a:avLst/>
          </a:prstGeom>
        </p:spPr>
      </p:pic>
      <p:pic>
        <p:nvPicPr>
          <p:cNvPr id="4" name="Image 2" descr="preencoded.png">    </p:cNvPr>
          <p:cNvPicPr>
            <a:picLocks noChangeAspect="1"/>
          </p:cNvPicPr>
          <p:nvPr/>
        </p:nvPicPr>
        <p:blipFill>
          <a:blip r:embed="rId3"/>
          <a:stretch>
            <a:fillRect/>
          </a:stretch>
        </p:blipFill>
        <p:spPr>
          <a:xfrm>
            <a:off x="5047488" y="2350008"/>
            <a:ext cx="4544568" cy="4544568"/>
          </a:xfrm>
          <a:prstGeom prst="rect">
            <a:avLst/>
          </a:prstGeom>
        </p:spPr>
      </p:pic>
      <p:pic>
        <p:nvPicPr>
          <p:cNvPr id="5" name="Image 3" descr="preencoded.png">    </p:cNvPr>
          <p:cNvPicPr>
            <a:picLocks noChangeAspect="1"/>
          </p:cNvPicPr>
          <p:nvPr/>
        </p:nvPicPr>
        <p:blipFill>
          <a:blip r:embed="rId4"/>
          <a:stretch>
            <a:fillRect/>
          </a:stretch>
        </p:blipFill>
        <p:spPr>
          <a:xfrm>
            <a:off x="5047488" y="2350008"/>
            <a:ext cx="4544568" cy="4544568"/>
          </a:xfrm>
          <a:prstGeom prst="rect">
            <a:avLst/>
          </a:prstGeom>
        </p:spPr>
      </p:pic>
      <p:sp>
        <p:nvSpPr>
          <p:cNvPr id="6" name="Text 0"/>
          <p:cNvSpPr/>
          <p:nvPr/>
        </p:nvSpPr>
        <p:spPr>
          <a:xfrm>
            <a:off x="832104" y="1243584"/>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292929"/>
                </a:solidFill>
                <a:latin typeface="思源宋体-思源宋体-ExtraLight" pitchFamily="34" charset="0"/>
                <a:ea typeface="思源宋体-思源宋体-ExtraLight" pitchFamily="34" charset="-122"/>
                <a:cs typeface="思源宋体-思源宋体-ExtraLight" pitchFamily="34" charset="-120"/>
              </a:rPr>
              <a:t>Contact Details</a:t>
            </a:r>
            <a:endParaRPr lang="en-US" sz="4640" dirty="0"/>
          </a:p>
        </p:txBody>
      </p:sp>
      <p:sp>
        <p:nvSpPr>
          <p:cNvPr id="7" name="Text 1"/>
          <p:cNvSpPr/>
          <p:nvPr/>
        </p:nvSpPr>
        <p:spPr>
          <a:xfrm>
            <a:off x="950976" y="3566160"/>
            <a:ext cx="3511296" cy="374904"/>
          </a:xfrm>
          <a:prstGeom prst="rect">
            <a:avLst/>
          </a:prstGeom>
          <a:noFill/>
          <a:ln/>
        </p:spPr>
        <p:txBody>
          <a:bodyPr wrap="none" lIns="0" tIns="0" rIns="0" bIns="0" rtlCol="0" anchor="ctr"/>
          <a:lstStyle/>
          <a:p>
            <a:pPr algn="r"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Phone Number</a:t>
            </a:r>
            <a:endParaRPr lang="en-US" sz="2320" dirty="0"/>
          </a:p>
        </p:txBody>
      </p:sp>
      <p:sp>
        <p:nvSpPr>
          <p:cNvPr id="8" name="Text 2"/>
          <p:cNvSpPr/>
          <p:nvPr/>
        </p:nvSpPr>
        <p:spPr>
          <a:xfrm>
            <a:off x="950976" y="4197096"/>
            <a:ext cx="3511296" cy="1481328"/>
          </a:xfrm>
          <a:prstGeom prst="rect">
            <a:avLst/>
          </a:prstGeom>
          <a:noFill/>
          <a:ln/>
        </p:spPr>
        <p:txBody>
          <a:bodyPr wrap="square" lIns="0" tIns="0" rIns="0" bIns="0" rtlCol="0" anchor="ctr"/>
          <a:lstStyle/>
          <a:p>
            <a:pPr algn="r"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For inquiries, prospective students can call +91-9123456789 to speak with the admissions office for assistance.</a:t>
            </a:r>
            <a:endParaRPr lang="en-US" sz="1850" dirty="0"/>
          </a:p>
        </p:txBody>
      </p:sp>
      <p:sp>
        <p:nvSpPr>
          <p:cNvPr id="9" name="Text 3"/>
          <p:cNvSpPr/>
          <p:nvPr/>
        </p:nvSpPr>
        <p:spPr>
          <a:xfrm>
            <a:off x="6071616" y="4407408"/>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2320" dirty="0"/>
          </a:p>
        </p:txBody>
      </p:sp>
      <p:sp>
        <p:nvSpPr>
          <p:cNvPr id="10" name="Text 4"/>
          <p:cNvSpPr/>
          <p:nvPr/>
        </p:nvSpPr>
        <p:spPr>
          <a:xfrm>
            <a:off x="7827264" y="3392424"/>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2320" dirty="0"/>
          </a:p>
        </p:txBody>
      </p:sp>
      <p:sp>
        <p:nvSpPr>
          <p:cNvPr id="11" name="Text 5"/>
          <p:cNvSpPr/>
          <p:nvPr/>
        </p:nvSpPr>
        <p:spPr>
          <a:xfrm>
            <a:off x="7827264" y="5422392"/>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2320" dirty="0"/>
          </a:p>
        </p:txBody>
      </p:sp>
      <p:sp>
        <p:nvSpPr>
          <p:cNvPr id="12" name="Text 6"/>
          <p:cNvSpPr/>
          <p:nvPr/>
        </p:nvSpPr>
        <p:spPr>
          <a:xfrm>
            <a:off x="9710928" y="2514600"/>
            <a:ext cx="3986784" cy="374904"/>
          </a:xfrm>
          <a:prstGeom prst="rect">
            <a:avLst/>
          </a:prstGeom>
          <a:noFill/>
          <a:ln/>
        </p:spPr>
        <p:txBody>
          <a:bodyPr wrap="none" lIns="0" tIns="0" rIns="0" bIns="0" rtlCol="0" anchor="ctr"/>
          <a:lstStyle/>
          <a:p>
            <a:pPr algn="l"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Email Address</a:t>
            </a:r>
            <a:endParaRPr lang="en-US" sz="2320" dirty="0"/>
          </a:p>
        </p:txBody>
      </p:sp>
      <p:sp>
        <p:nvSpPr>
          <p:cNvPr id="13" name="Text 7"/>
          <p:cNvSpPr/>
          <p:nvPr/>
        </p:nvSpPr>
        <p:spPr>
          <a:xfrm>
            <a:off x="9710928" y="3145536"/>
            <a:ext cx="3986784" cy="1188720"/>
          </a:xfrm>
          <a:prstGeom prst="rect">
            <a:avLst/>
          </a:prstGeom>
          <a:noFill/>
          <a:ln/>
        </p:spPr>
        <p:txBody>
          <a:bodyPr wrap="squar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Questions can also be directed to admissions@mallareddyecw.com, where the admissions team will respond promptly.</a:t>
            </a:r>
            <a:endParaRPr lang="en-US" sz="1850" dirty="0"/>
          </a:p>
        </p:txBody>
      </p:sp>
      <p:sp>
        <p:nvSpPr>
          <p:cNvPr id="14" name="Text 8"/>
          <p:cNvSpPr/>
          <p:nvPr/>
        </p:nvSpPr>
        <p:spPr>
          <a:xfrm>
            <a:off x="9710928" y="5212080"/>
            <a:ext cx="3986784" cy="374904"/>
          </a:xfrm>
          <a:prstGeom prst="rect">
            <a:avLst/>
          </a:prstGeom>
          <a:noFill/>
          <a:ln/>
        </p:spPr>
        <p:txBody>
          <a:bodyPr wrap="none" lIns="0" tIns="0" rIns="0" bIns="0" rtlCol="0" anchor="ctr"/>
          <a:lstStyle/>
          <a:p>
            <a:pPr algn="l"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Website</a:t>
            </a:r>
            <a:endParaRPr lang="en-US" sz="2320" dirty="0"/>
          </a:p>
        </p:txBody>
      </p:sp>
      <p:sp>
        <p:nvSpPr>
          <p:cNvPr id="15" name="Text 9"/>
          <p:cNvSpPr/>
          <p:nvPr/>
        </p:nvSpPr>
        <p:spPr>
          <a:xfrm>
            <a:off x="9710928" y="5843016"/>
            <a:ext cx="3986784" cy="886968"/>
          </a:xfrm>
          <a:prstGeom prst="rect">
            <a:avLst/>
          </a:prstGeom>
          <a:noFill/>
          <a:ln/>
        </p:spPr>
        <p:txBody>
          <a:bodyPr wrap="squar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For more information, students can visit the official website at www.mallareddyecw.com.</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832104" y="1563624"/>
            <a:ext cx="12984480" cy="1481328"/>
          </a:xfrm>
          <a:prstGeom prst="rect">
            <a:avLst/>
          </a:prstGeom>
          <a:noFill/>
          <a:ln/>
        </p:spPr>
        <p:txBody>
          <a:bodyPr wrap="square" lIns="0" tIns="0" rIns="0" bIns="0" rtlCol="0" anchor="ctr"/>
          <a:lstStyle/>
          <a:p>
            <a:pPr algn="l" indent="0" marL="0">
              <a:lnSpc>
                <a:spcPts val="5800"/>
              </a:lnSpc>
              <a:buNone/>
            </a:pPr>
            <a:r>
              <a:rPr lang="en-US" sz="4640" dirty="0">
                <a:solidFill>
                  <a:srgbClr val="292929"/>
                </a:solidFill>
                <a:latin typeface="思源宋体-思源宋体-ExtraLight" pitchFamily="34" charset="0"/>
                <a:ea typeface="思源宋体-思源宋体-ExtraLight" pitchFamily="34" charset="-122"/>
                <a:cs typeface="思源宋体-思源宋体-ExtraLight" pitchFamily="34" charset="-120"/>
              </a:rPr>
              <a:t>Location of Malla Reddy Engineering College for Women</a:t>
            </a:r>
            <a:endParaRPr lang="en-US" sz="4640" dirty="0"/>
          </a:p>
        </p:txBody>
      </p:sp>
      <p:sp>
        <p:nvSpPr>
          <p:cNvPr id="5" name="Text 1"/>
          <p:cNvSpPr/>
          <p:nvPr/>
        </p:nvSpPr>
        <p:spPr>
          <a:xfrm>
            <a:off x="832104" y="3300984"/>
            <a:ext cx="12984480" cy="1188720"/>
          </a:xfrm>
          <a:prstGeom prst="rect">
            <a:avLst/>
          </a:prstGeom>
          <a:noFill/>
          <a:ln/>
        </p:spPr>
        <p:txBody>
          <a:bodyPr wrap="squar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Malla Reddy Engineering College for Women is situated in a tranquil environment at Maisammaguda, Dulapally, Hyderabad, Telangana – 500100. It is easily accessible by public transport, making it convenient for students from various parts of the city. The surrounding area offers essential amenities such as housing, dining, and recreational facilities.</a:t>
            </a:r>
            <a:endParaRPr lang="en-US" sz="1850" dirty="0"/>
          </a:p>
        </p:txBody>
      </p:sp>
      <p:sp>
        <p:nvSpPr>
          <p:cNvPr id="6" name="Text 2"/>
          <p:cNvSpPr/>
          <p:nvPr/>
        </p:nvSpPr>
        <p:spPr>
          <a:xfrm>
            <a:off x="1078992" y="4882896"/>
            <a:ext cx="3831336" cy="374904"/>
          </a:xfrm>
          <a:prstGeom prst="rect">
            <a:avLst/>
          </a:prstGeom>
          <a:noFill/>
          <a:ln/>
        </p:spPr>
        <p:txBody>
          <a:bodyPr wrap="none" lIns="0" tIns="0" rIns="0" bIns="0" rtlCol="0" anchor="ctr"/>
          <a:lstStyle/>
          <a:p>
            <a:pPr algn="l"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College Address</a:t>
            </a:r>
            <a:endParaRPr lang="en-US" sz="2320" dirty="0"/>
          </a:p>
        </p:txBody>
      </p:sp>
      <p:sp>
        <p:nvSpPr>
          <p:cNvPr id="7" name="Text 3"/>
          <p:cNvSpPr/>
          <p:nvPr/>
        </p:nvSpPr>
        <p:spPr>
          <a:xfrm>
            <a:off x="1078992" y="5394960"/>
            <a:ext cx="3831336" cy="886968"/>
          </a:xfrm>
          <a:prstGeom prst="rect">
            <a:avLst/>
          </a:prstGeom>
          <a:noFill/>
          <a:ln/>
        </p:spPr>
        <p:txBody>
          <a:bodyPr wrap="squar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Located at Maisammaguda, Dulapally, Hyderabad, Telangana – 500100.</a:t>
            </a:r>
            <a:endParaRPr lang="en-US" sz="1850" dirty="0"/>
          </a:p>
        </p:txBody>
      </p:sp>
      <p:sp>
        <p:nvSpPr>
          <p:cNvPr id="8" name="Text 4"/>
          <p:cNvSpPr/>
          <p:nvPr/>
        </p:nvSpPr>
        <p:spPr>
          <a:xfrm>
            <a:off x="5404104" y="4882896"/>
            <a:ext cx="3831336" cy="374904"/>
          </a:xfrm>
          <a:prstGeom prst="rect">
            <a:avLst/>
          </a:prstGeom>
          <a:noFill/>
          <a:ln/>
        </p:spPr>
        <p:txBody>
          <a:bodyPr wrap="none" lIns="0" tIns="0" rIns="0" bIns="0" rtlCol="0" anchor="ctr"/>
          <a:lstStyle/>
          <a:p>
            <a:pPr algn="l"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Campus Accessibility</a:t>
            </a:r>
            <a:endParaRPr lang="en-US" sz="2320" dirty="0"/>
          </a:p>
        </p:txBody>
      </p:sp>
      <p:sp>
        <p:nvSpPr>
          <p:cNvPr id="9" name="Text 5"/>
          <p:cNvSpPr/>
          <p:nvPr/>
        </p:nvSpPr>
        <p:spPr>
          <a:xfrm>
            <a:off x="5404104" y="5394960"/>
            <a:ext cx="3831336" cy="594360"/>
          </a:xfrm>
          <a:prstGeom prst="rect">
            <a:avLst/>
          </a:prstGeom>
          <a:noFill/>
          <a:ln/>
        </p:spPr>
        <p:txBody>
          <a:bodyPr wrap="squar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Easily accessible via public transport.</a:t>
            </a:r>
            <a:endParaRPr lang="en-US" sz="1850" dirty="0"/>
          </a:p>
        </p:txBody>
      </p:sp>
      <p:sp>
        <p:nvSpPr>
          <p:cNvPr id="10" name="Text 6"/>
          <p:cNvSpPr/>
          <p:nvPr/>
        </p:nvSpPr>
        <p:spPr>
          <a:xfrm>
            <a:off x="9729216" y="4882896"/>
            <a:ext cx="3831336" cy="374904"/>
          </a:xfrm>
          <a:prstGeom prst="rect">
            <a:avLst/>
          </a:prstGeom>
          <a:noFill/>
          <a:ln/>
        </p:spPr>
        <p:txBody>
          <a:bodyPr wrap="none" lIns="0" tIns="0" rIns="0" bIns="0" rtlCol="0" anchor="ctr"/>
          <a:lstStyle/>
          <a:p>
            <a:pPr algn="l"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Surrounding Facilities</a:t>
            </a:r>
            <a:endParaRPr lang="en-US" sz="2320" dirty="0"/>
          </a:p>
        </p:txBody>
      </p:sp>
      <p:sp>
        <p:nvSpPr>
          <p:cNvPr id="11" name="Text 7"/>
          <p:cNvSpPr/>
          <p:nvPr/>
        </p:nvSpPr>
        <p:spPr>
          <a:xfrm>
            <a:off x="9729216" y="5394960"/>
            <a:ext cx="3831336" cy="886968"/>
          </a:xfrm>
          <a:prstGeom prst="rect">
            <a:avLst/>
          </a:prstGeom>
          <a:noFill/>
          <a:ln/>
        </p:spPr>
        <p:txBody>
          <a:bodyPr wrap="squar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Amenities including housing, dining, and recreation available nearby.</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832104" y="2084832"/>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292929"/>
                </a:solidFill>
                <a:latin typeface="思源宋体-思源宋体-ExtraLight" pitchFamily="34" charset="0"/>
                <a:ea typeface="思源宋体-思源宋体-ExtraLight" pitchFamily="34" charset="-122"/>
                <a:cs typeface="思源宋体-思源宋体-ExtraLight" pitchFamily="34" charset="-120"/>
              </a:rPr>
              <a:t>College Admissions Conclusion</a:t>
            </a:r>
            <a:endParaRPr lang="en-US" sz="4640" dirty="0"/>
          </a:p>
        </p:txBody>
      </p:sp>
      <p:sp>
        <p:nvSpPr>
          <p:cNvPr id="5" name="Text 1"/>
          <p:cNvSpPr/>
          <p:nvPr/>
        </p:nvSpPr>
        <p:spPr>
          <a:xfrm>
            <a:off x="832104" y="3081528"/>
            <a:ext cx="12984480" cy="1188720"/>
          </a:xfrm>
          <a:prstGeom prst="rect">
            <a:avLst/>
          </a:prstGeom>
          <a:noFill/>
          <a:ln/>
        </p:spPr>
        <p:txBody>
          <a:bodyPr wrap="squar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This presentation has provided crucial information regarding college admissions, including courses, fees, eligibility, the admission process, and contact details. For any further queries, please reach out via the provided contact information. We look forward to welcoming you to Malla Reddy Engineering College for Women!</a:t>
            </a:r>
            <a:endParaRPr lang="en-US" sz="1850" dirty="0"/>
          </a:p>
        </p:txBody>
      </p:sp>
      <p:sp>
        <p:nvSpPr>
          <p:cNvPr id="6" name="Text 2"/>
          <p:cNvSpPr/>
          <p:nvPr/>
        </p:nvSpPr>
        <p:spPr>
          <a:xfrm>
            <a:off x="1078992" y="4663440"/>
            <a:ext cx="3831336" cy="374904"/>
          </a:xfrm>
          <a:prstGeom prst="rect">
            <a:avLst/>
          </a:prstGeom>
          <a:noFill/>
          <a:ln/>
        </p:spPr>
        <p:txBody>
          <a:bodyPr wrap="none" lIns="0" tIns="0" rIns="0" bIns="0" rtlCol="0" anchor="ctr"/>
          <a:lstStyle/>
          <a:p>
            <a:pPr algn="l"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Crucial Information</a:t>
            </a:r>
            <a:endParaRPr lang="en-US" sz="2320" dirty="0"/>
          </a:p>
        </p:txBody>
      </p:sp>
      <p:sp>
        <p:nvSpPr>
          <p:cNvPr id="7" name="Text 3"/>
          <p:cNvSpPr/>
          <p:nvPr/>
        </p:nvSpPr>
        <p:spPr>
          <a:xfrm>
            <a:off x="1078992" y="5175504"/>
            <a:ext cx="3831336" cy="594360"/>
          </a:xfrm>
          <a:prstGeom prst="rect">
            <a:avLst/>
          </a:prstGeom>
          <a:noFill/>
          <a:ln/>
        </p:spPr>
        <p:txBody>
          <a:bodyPr wrap="squar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Details on courses, fees, and eligibility.</a:t>
            </a:r>
            <a:endParaRPr lang="en-US" sz="1850" dirty="0"/>
          </a:p>
        </p:txBody>
      </p:sp>
      <p:sp>
        <p:nvSpPr>
          <p:cNvPr id="8" name="Text 4"/>
          <p:cNvSpPr/>
          <p:nvPr/>
        </p:nvSpPr>
        <p:spPr>
          <a:xfrm>
            <a:off x="5404104" y="4663440"/>
            <a:ext cx="3831336" cy="374904"/>
          </a:xfrm>
          <a:prstGeom prst="rect">
            <a:avLst/>
          </a:prstGeom>
          <a:noFill/>
          <a:ln/>
        </p:spPr>
        <p:txBody>
          <a:bodyPr wrap="none" lIns="0" tIns="0" rIns="0" bIns="0" rtlCol="0" anchor="ctr"/>
          <a:lstStyle/>
          <a:p>
            <a:pPr algn="l"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Admission Process</a:t>
            </a:r>
            <a:endParaRPr lang="en-US" sz="2320" dirty="0"/>
          </a:p>
        </p:txBody>
      </p:sp>
      <p:sp>
        <p:nvSpPr>
          <p:cNvPr id="9" name="Text 5"/>
          <p:cNvSpPr/>
          <p:nvPr/>
        </p:nvSpPr>
        <p:spPr>
          <a:xfrm>
            <a:off x="5404104" y="5175504"/>
            <a:ext cx="3831336" cy="594360"/>
          </a:xfrm>
          <a:prstGeom prst="rect">
            <a:avLst/>
          </a:prstGeom>
          <a:noFill/>
          <a:ln/>
        </p:spPr>
        <p:txBody>
          <a:bodyPr wrap="squar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Overview of the college admission steps.</a:t>
            </a:r>
            <a:endParaRPr lang="en-US" sz="1850" dirty="0"/>
          </a:p>
        </p:txBody>
      </p:sp>
      <p:sp>
        <p:nvSpPr>
          <p:cNvPr id="10" name="Text 6"/>
          <p:cNvSpPr/>
          <p:nvPr/>
        </p:nvSpPr>
        <p:spPr>
          <a:xfrm>
            <a:off x="9729216" y="4663440"/>
            <a:ext cx="3831336" cy="374904"/>
          </a:xfrm>
          <a:prstGeom prst="rect">
            <a:avLst/>
          </a:prstGeom>
          <a:noFill/>
          <a:ln/>
        </p:spPr>
        <p:txBody>
          <a:bodyPr wrap="none" lIns="0" tIns="0" rIns="0" bIns="0" rtlCol="0" anchor="ctr"/>
          <a:lstStyle/>
          <a:p>
            <a:pPr algn="l" indent="0" marL="0">
              <a:lnSpc>
                <a:spcPts val="2900"/>
              </a:lnSpc>
              <a:buNone/>
            </a:pPr>
            <a:r>
              <a:rPr lang="en-US" sz="2320" dirty="0">
                <a:solidFill>
                  <a:srgbClr val="585858"/>
                </a:solidFill>
                <a:latin typeface="思源宋体-思源宋体-ExtraLight" pitchFamily="34" charset="0"/>
                <a:ea typeface="思源宋体-思源宋体-ExtraLight" pitchFamily="34" charset="-122"/>
                <a:cs typeface="思源宋体-思源宋体-ExtraLight" pitchFamily="34" charset="-120"/>
              </a:rPr>
              <a:t>Contact Us</a:t>
            </a:r>
            <a:endParaRPr lang="en-US" sz="2320" dirty="0"/>
          </a:p>
        </p:txBody>
      </p:sp>
      <p:sp>
        <p:nvSpPr>
          <p:cNvPr id="11" name="Text 7"/>
          <p:cNvSpPr/>
          <p:nvPr/>
        </p:nvSpPr>
        <p:spPr>
          <a:xfrm>
            <a:off x="9729216" y="5175504"/>
            <a:ext cx="3831336" cy="301752"/>
          </a:xfrm>
          <a:prstGeom prst="rect">
            <a:avLst/>
          </a:prstGeom>
          <a:noFill/>
          <a:ln/>
        </p:spPr>
        <p:txBody>
          <a:bodyPr wrap="none" lIns="0" tIns="0" rIns="0" bIns="0" rtlCol="0" anchor="ctr"/>
          <a:lstStyle/>
          <a:p>
            <a:pPr algn="l" indent="0" marL="0">
              <a:lnSpc>
                <a:spcPts val="2320"/>
              </a:lnSpc>
              <a:buNone/>
            </a:pPr>
            <a:r>
              <a:rPr lang="en-US" sz="1850" dirty="0">
                <a:solidFill>
                  <a:srgbClr val="585858"/>
                </a:solidFill>
                <a:latin typeface="思源宋体-思源宋体-Regular" pitchFamily="34" charset="0"/>
                <a:ea typeface="思源宋体-思源宋体-Regular" pitchFamily="34" charset="-122"/>
                <a:cs typeface="思源宋体-思源宋体-Regular" pitchFamily="34" charset="-120"/>
              </a:rPr>
              <a:t>Reach out with further queries.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2025-07-31T18:06:59Z</dcterms:created>
  <dcterms:modified xsi:type="dcterms:W3CDTF">2025-07-31T18:06:59Z</dcterms:modified>
</cp:coreProperties>
</file>